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78" r:id="rId2"/>
    <p:sldId id="282" r:id="rId3"/>
    <p:sldId id="283" r:id="rId4"/>
    <p:sldId id="264" r:id="rId5"/>
    <p:sldId id="265" r:id="rId6"/>
    <p:sldId id="266" r:id="rId7"/>
    <p:sldId id="284" r:id="rId8"/>
    <p:sldId id="281" r:id="rId9"/>
    <p:sldId id="256" r:id="rId10"/>
    <p:sldId id="277" r:id="rId11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23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4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5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6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7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8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9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30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 para editar o estilo do título mestre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Clique para editar o estilo do subtítulo mestre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B694974-1459-43BA-8B35-B24FC07ECCC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9BC75-B0BE-48F2-A424-D9DF4D93D65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F1F5-BE4D-4555-A313-C6A29E7E591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E3B39-AC05-48C7-8FF0-0635925C0C10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E0EC62-F270-4296-A334-47871DB33C75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D79BD-1C98-47DB-8798-1EC25F14729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C88057-DCE0-4334-BFAD-FEA761B1698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00ADA-6973-48A6-8042-ED81D3BAD14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5F1AC6-D3E8-4A46-853C-7B409D977D0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ED888-7EB0-42A1-88FE-256C5E42C6D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6D3740-122E-4CE1-9628-942672196AA5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099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100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101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102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103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104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105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106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 estilo do título mestre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os estilos do texto mestre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EC1E055-AA6D-4113-A9F3-5292B0EF25B6}" type="slidenum">
              <a:rPr lang="en-US"/>
              <a:pPr/>
              <a:t>‹nº›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28600" y="457200"/>
            <a:ext cx="8534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t-BR" sz="3200" b="1" dirty="0">
                <a:latin typeface="Book Antiqua" pitchFamily="18" charset="0"/>
              </a:rPr>
              <a:t>GARIMPANDO </a:t>
            </a:r>
            <a:r>
              <a:rPr lang="pt-BR" sz="3200" b="1" dirty="0" smtClean="0">
                <a:latin typeface="Book Antiqua" pitchFamily="18" charset="0"/>
              </a:rPr>
              <a:t>MEMÓRIAS</a:t>
            </a:r>
          </a:p>
          <a:p>
            <a:pPr algn="ctr"/>
            <a:r>
              <a:rPr lang="pt-BR" sz="3200" b="1" dirty="0" smtClean="0">
                <a:latin typeface="Book Antiqua" pitchFamily="18" charset="0"/>
              </a:rPr>
              <a:t>PROGRAMA SEGUNDO TEMPO</a:t>
            </a:r>
            <a:endParaRPr lang="pt-BR" sz="3200" b="1" dirty="0">
              <a:latin typeface="Book Antiqua" pitchFamily="18" charset="0"/>
            </a:endParaRPr>
          </a:p>
          <a:p>
            <a:pPr algn="ctr"/>
            <a:endParaRPr lang="pt-BR" sz="3200" b="1" dirty="0">
              <a:latin typeface="Book Antiqua" pitchFamily="18" charset="0"/>
            </a:endParaRPr>
          </a:p>
          <a:p>
            <a:pPr algn="ctr"/>
            <a:r>
              <a:rPr lang="pt-BR" sz="3200" b="1" dirty="0">
                <a:solidFill>
                  <a:schemeClr val="accent1"/>
                </a:solidFill>
                <a:latin typeface="Book Antiqua" pitchFamily="18" charset="0"/>
              </a:rPr>
              <a:t>Metodologia de processamento de entrevistas</a:t>
            </a:r>
          </a:p>
        </p:txBody>
      </p:sp>
      <p:pic>
        <p:nvPicPr>
          <p:cNvPr id="11" name="Imagem 10" descr="logoSegundo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933056"/>
            <a:ext cx="3567370" cy="2180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609600" y="1524000"/>
            <a:ext cx="76962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>
              <a:spcBef>
                <a:spcPct val="50000"/>
              </a:spcBef>
              <a:buFontTx/>
              <a:buAutoNum type="alphaLcParenR"/>
            </a:pPr>
            <a:r>
              <a:rPr lang="pt-BR" dirty="0">
                <a:latin typeface="Book Antiqua" pitchFamily="18" charset="0"/>
                <a:cs typeface="Times New Roman" charset="0"/>
              </a:rPr>
              <a:t>Realização da entrevista;</a:t>
            </a:r>
          </a:p>
          <a:p>
            <a:pPr marL="457200" indent="-457200" algn="just">
              <a:spcBef>
                <a:spcPct val="50000"/>
              </a:spcBef>
              <a:buFontTx/>
              <a:buAutoNum type="alphaLcParenR"/>
            </a:pPr>
            <a:r>
              <a:rPr lang="pt-BR" dirty="0">
                <a:latin typeface="Book Antiqua" pitchFamily="18" charset="0"/>
                <a:cs typeface="Times New Roman" charset="0"/>
              </a:rPr>
              <a:t>Transcrição; </a:t>
            </a:r>
            <a:endParaRPr lang="pt-BR" dirty="0">
              <a:cs typeface="Times New Roman" charset="0"/>
            </a:endParaRPr>
          </a:p>
          <a:p>
            <a:pPr marL="457200" indent="-457200" algn="just">
              <a:spcBef>
                <a:spcPct val="50000"/>
              </a:spcBef>
            </a:pPr>
            <a:r>
              <a:rPr lang="pt-BR" dirty="0">
                <a:latin typeface="Book Antiqua" pitchFamily="18" charset="0"/>
                <a:cs typeface="Times New Roman" charset="0"/>
              </a:rPr>
              <a:t>c)  Conferência da fidelidade; </a:t>
            </a:r>
            <a:endParaRPr lang="pt-BR" dirty="0">
              <a:cs typeface="Times New Roman" charset="0"/>
            </a:endParaRPr>
          </a:p>
          <a:p>
            <a:pPr marL="457200" indent="-457200" algn="just">
              <a:spcBef>
                <a:spcPct val="50000"/>
              </a:spcBef>
            </a:pPr>
            <a:r>
              <a:rPr lang="pt-BR" dirty="0">
                <a:latin typeface="Book Antiqua" pitchFamily="18" charset="0"/>
                <a:cs typeface="Times New Roman" charset="0"/>
              </a:rPr>
              <a:t>d)  Copidesque (corrigir erros);</a:t>
            </a:r>
            <a:endParaRPr lang="pt-BR" dirty="0">
              <a:cs typeface="Times New Roman" charset="0"/>
            </a:endParaRPr>
          </a:p>
          <a:p>
            <a:pPr marL="457200" indent="-457200" algn="just">
              <a:spcBef>
                <a:spcPct val="50000"/>
              </a:spcBef>
              <a:buFontTx/>
              <a:buAutoNum type="alphaLcParenR" startAt="5"/>
            </a:pPr>
            <a:r>
              <a:rPr lang="pt-BR" dirty="0">
                <a:latin typeface="Book Antiqua" pitchFamily="18" charset="0"/>
                <a:cs typeface="Times New Roman" charset="0"/>
              </a:rPr>
              <a:t>Carta de cessão dos direitos autorais ao CEME;</a:t>
            </a:r>
          </a:p>
          <a:p>
            <a:pPr marL="457200" indent="-457200" algn="just">
              <a:spcBef>
                <a:spcPct val="50000"/>
              </a:spcBef>
            </a:pPr>
            <a:r>
              <a:rPr lang="pt-BR" dirty="0">
                <a:cs typeface="Times New Roman" charset="0"/>
              </a:rPr>
              <a:t>f)    Pesquisa;</a:t>
            </a:r>
          </a:p>
          <a:p>
            <a:pPr marL="457200" indent="-457200" algn="just">
              <a:spcBef>
                <a:spcPct val="50000"/>
              </a:spcBef>
            </a:pPr>
            <a:r>
              <a:rPr lang="pt-BR" dirty="0">
                <a:latin typeface="Book Antiqua" pitchFamily="18" charset="0"/>
                <a:cs typeface="Times New Roman" charset="0"/>
              </a:rPr>
              <a:t>g)  Catalogação; </a:t>
            </a:r>
            <a:endParaRPr lang="pt-BR" dirty="0">
              <a:cs typeface="Times New Roman" charset="0"/>
            </a:endParaRPr>
          </a:p>
          <a:p>
            <a:pPr marL="457200" indent="-457200" algn="just">
              <a:spcBef>
                <a:spcPct val="50000"/>
              </a:spcBef>
            </a:pPr>
            <a:r>
              <a:rPr lang="pt-BR" dirty="0">
                <a:latin typeface="Book Antiqua" pitchFamily="18" charset="0"/>
                <a:cs typeface="Times New Roman" charset="0"/>
              </a:rPr>
              <a:t>h) Constituição do acervo e disponibilização para pesquisa</a:t>
            </a:r>
            <a:endParaRPr lang="pt-BR" dirty="0">
              <a:cs typeface="Times New Roman" charset="0"/>
            </a:endParaRPr>
          </a:p>
          <a:p>
            <a:pPr marL="457200" indent="-457200">
              <a:spcBef>
                <a:spcPct val="50000"/>
              </a:spcBef>
            </a:pPr>
            <a:endParaRPr lang="pt-BR" dirty="0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914400" y="457200"/>
            <a:ext cx="800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 dirty="0">
                <a:solidFill>
                  <a:schemeClr val="accent1"/>
                </a:solidFill>
                <a:latin typeface="Book Antiqua" pitchFamily="18" charset="0"/>
              </a:rPr>
              <a:t>ETAPAS DO PROCESSAMENTO DA ENTREVISTA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381000" y="228600"/>
            <a:ext cx="8305800" cy="6324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33400" y="457200"/>
            <a:ext cx="80772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chemeClr val="accent1"/>
              </a:buClr>
              <a:buFontTx/>
              <a:buChar char="•"/>
            </a:pPr>
            <a:r>
              <a:rPr lang="pt-BR" altLang="ja-JP" dirty="0">
                <a:latin typeface="Book Antiqua" pitchFamily="18" charset="0"/>
                <a:ea typeface="ＭＳ Ｐゴシック" charset="-128"/>
                <a:cs typeface="Times New Roman" charset="0"/>
              </a:rPr>
              <a:t> Checar  o funcionamento do </a:t>
            </a:r>
            <a:r>
              <a:rPr lang="pt-BR" altLang="ja-JP" dirty="0" smtClean="0">
                <a:latin typeface="Book Antiqua" pitchFamily="18" charset="0"/>
                <a:ea typeface="ＭＳ Ｐゴシック" charset="-128"/>
                <a:cs typeface="Times New Roman" charset="0"/>
              </a:rPr>
              <a:t>gravador;</a:t>
            </a:r>
            <a:endParaRPr lang="pt-BR" altLang="ja-JP" dirty="0">
              <a:latin typeface="Book Antiqua" pitchFamily="18" charset="0"/>
              <a:ea typeface="ＭＳ Ｐゴシック" charset="-128"/>
              <a:cs typeface="Times New Roman" charset="0"/>
            </a:endParaRPr>
          </a:p>
          <a:p>
            <a:pPr algn="just">
              <a:spcBef>
                <a:spcPct val="50000"/>
              </a:spcBef>
              <a:buClr>
                <a:schemeClr val="accent1"/>
              </a:buClr>
            </a:pPr>
            <a:endParaRPr lang="pt-BR" altLang="ja-JP" dirty="0">
              <a:latin typeface="Book Antiqua" pitchFamily="18" charset="0"/>
              <a:ea typeface="ＭＳ Ｐゴシック" charset="-128"/>
              <a:cs typeface="Times New Roman" charset="0"/>
            </a:endParaRPr>
          </a:p>
          <a:p>
            <a:pPr algn="just">
              <a:spcBef>
                <a:spcPct val="50000"/>
              </a:spcBef>
              <a:buClr>
                <a:schemeClr val="accent1"/>
              </a:buClr>
              <a:buFontTx/>
              <a:buChar char="•"/>
            </a:pPr>
            <a:r>
              <a:rPr lang="pt-BR" altLang="ja-JP" dirty="0">
                <a:latin typeface="Book Antiqua" pitchFamily="18" charset="0"/>
                <a:ea typeface="ＭＳ Ｐゴシック" charset="-128"/>
                <a:cs typeface="Times New Roman" charset="0"/>
              </a:rPr>
              <a:t> Escolher um local sem barulho deixando o gravador perto das pessoas (entrevistado e entrevistador);</a:t>
            </a:r>
          </a:p>
          <a:p>
            <a:pPr algn="just">
              <a:spcBef>
                <a:spcPct val="50000"/>
              </a:spcBef>
              <a:buClr>
                <a:schemeClr val="accent1"/>
              </a:buClr>
            </a:pPr>
            <a:endParaRPr lang="pt-BR" altLang="ja-JP" dirty="0">
              <a:latin typeface="Book Antiqua" pitchFamily="18" charset="0"/>
              <a:ea typeface="ＭＳ Ｐゴシック" charset="-128"/>
              <a:cs typeface="Times New Roman" charset="0"/>
            </a:endParaRPr>
          </a:p>
          <a:p>
            <a:pPr algn="just">
              <a:spcBef>
                <a:spcPct val="50000"/>
              </a:spcBef>
              <a:buClr>
                <a:schemeClr val="accent1"/>
              </a:buClr>
              <a:buFontTx/>
              <a:buChar char="•"/>
            </a:pPr>
            <a:r>
              <a:rPr lang="pt-BR" altLang="ja-JP" dirty="0">
                <a:latin typeface="Book Antiqua" pitchFamily="18" charset="0"/>
                <a:ea typeface="ＭＳ Ｐゴシック" charset="-128"/>
                <a:cs typeface="Times New Roman" charset="0"/>
              </a:rPr>
              <a:t> Antes da entrevista gravar uma mensagem identificando-a. Esta deve seguir o seguinte padrão:</a:t>
            </a:r>
          </a:p>
          <a:p>
            <a:pPr algn="just">
              <a:spcBef>
                <a:spcPct val="50000"/>
              </a:spcBef>
              <a:buClr>
                <a:schemeClr val="accent1"/>
              </a:buClr>
            </a:pPr>
            <a:endParaRPr lang="pt-BR" altLang="ja-JP" dirty="0">
              <a:latin typeface="Book Antiqua" pitchFamily="18" charset="0"/>
              <a:ea typeface="ＭＳ Ｐゴシック" charset="-128"/>
              <a:cs typeface="Times New Roman" charset="0"/>
            </a:endParaRPr>
          </a:p>
          <a:p>
            <a:pPr algn="just">
              <a:spcBef>
                <a:spcPct val="50000"/>
              </a:spcBef>
              <a:buClr>
                <a:schemeClr val="accent1"/>
              </a:buClr>
            </a:pP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Porto Alegre, </a:t>
            </a:r>
            <a:r>
              <a:rPr lang="pt-BR" altLang="ja-JP" sz="2000" dirty="0" smtClean="0">
                <a:latin typeface="Book Antiqua" pitchFamily="18" charset="0"/>
                <a:ea typeface="ＭＳ Ｐゴシック" charset="-128"/>
                <a:cs typeface="Times New Roman" charset="0"/>
              </a:rPr>
              <a:t> DATA, </a:t>
            </a: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entrevista com  </a:t>
            </a:r>
            <a:r>
              <a:rPr lang="pt-BR" altLang="ja-JP" sz="2000" dirty="0" smtClean="0">
                <a:latin typeface="Book Antiqua" pitchFamily="18" charset="0"/>
                <a:ea typeface="ＭＳ Ｐゴシック" charset="-128"/>
                <a:cs typeface="Times New Roman" charset="0"/>
              </a:rPr>
              <a:t>NOME DO(A) ENTREVISTADO(A), </a:t>
            </a: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a cargo </a:t>
            </a:r>
            <a:r>
              <a:rPr lang="pt-BR" altLang="ja-JP" sz="2000" dirty="0" smtClean="0">
                <a:latin typeface="Book Antiqua" pitchFamily="18" charset="0"/>
                <a:ea typeface="ＭＳ Ｐゴシック" charset="-128"/>
                <a:cs typeface="Times New Roman" charset="0"/>
              </a:rPr>
              <a:t>do(a) pesquisador(a) </a:t>
            </a:r>
            <a:r>
              <a:rPr lang="pt-BR" altLang="ja-JP" sz="2000" dirty="0" smtClean="0">
                <a:latin typeface="Book Antiqua" pitchFamily="18" charset="0"/>
                <a:ea typeface="ＭＳ Ｐゴシック" charset="-128"/>
                <a:cs typeface="Times New Roman" charset="0"/>
              </a:rPr>
              <a:t>NOME DO(A) ENTREVISTADOR(A)</a:t>
            </a:r>
            <a:r>
              <a:rPr lang="pt-BR" altLang="ja-JP" sz="2000" dirty="0" smtClean="0">
                <a:latin typeface="Book Antiqua" pitchFamily="18" charset="0"/>
                <a:ea typeface="ＭＳ Ｐゴシック" charset="-128"/>
                <a:cs typeface="Times New Roman" charset="0"/>
              </a:rPr>
              <a:t>, </a:t>
            </a: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para o Projeto Garimpando </a:t>
            </a:r>
            <a:r>
              <a:rPr lang="pt-BR" altLang="ja-JP" sz="2000" dirty="0" smtClean="0">
                <a:latin typeface="Book Antiqua" pitchFamily="18" charset="0"/>
                <a:ea typeface="ＭＳ Ｐゴシック" charset="-128"/>
                <a:cs typeface="Times New Roman" charset="0"/>
              </a:rPr>
              <a:t>Memórias – Programa Segundo Tempo - </a:t>
            </a: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do Centro de Memória do Esporte. </a:t>
            </a:r>
          </a:p>
          <a:p>
            <a:pPr>
              <a:spcBef>
                <a:spcPct val="50000"/>
              </a:spcBef>
            </a:pPr>
            <a:endParaRPr lang="pt-BR" sz="2000" dirty="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95536" y="4365104"/>
            <a:ext cx="8280920" cy="172744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609600" y="304800"/>
            <a:ext cx="8077200" cy="6001643"/>
          </a:xfrm>
          <a:prstGeom prst="rect">
            <a:avLst/>
          </a:prstGeom>
          <a:noFill/>
          <a:ln w="31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b="1" u="sng" dirty="0">
                <a:solidFill>
                  <a:schemeClr val="accent1"/>
                </a:solidFill>
                <a:latin typeface="Book Antiqua" pitchFamily="18" charset="0"/>
              </a:rPr>
              <a:t>O QUE FAZER DURANTE A ENTREVISTA</a:t>
            </a:r>
          </a:p>
          <a:p>
            <a:pPr>
              <a:lnSpc>
                <a:spcPct val="125000"/>
              </a:lnSpc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pt-BR" sz="2000" dirty="0">
                <a:latin typeface="Book Antiqua" pitchFamily="18" charset="0"/>
              </a:rPr>
              <a:t> Evitar que surjam relações de poder entrevistador-entrevistado.</a:t>
            </a:r>
          </a:p>
          <a:p>
            <a:pPr>
              <a:lnSpc>
                <a:spcPct val="125000"/>
              </a:lnSpc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pt-BR" sz="2000" dirty="0">
                <a:latin typeface="Book Antiqua" pitchFamily="18" charset="0"/>
              </a:rPr>
              <a:t> Tomar cuidado com perguntas </a:t>
            </a:r>
            <a:r>
              <a:rPr lang="pt-BR" sz="2000" dirty="0" smtClean="0">
                <a:latin typeface="Book Antiqua" pitchFamily="18" charset="0"/>
              </a:rPr>
              <a:t>que </a:t>
            </a:r>
            <a:r>
              <a:rPr lang="pt-BR" sz="2000" dirty="0">
                <a:latin typeface="Book Antiqua" pitchFamily="18" charset="0"/>
              </a:rPr>
              <a:t>induzam a resposta do entrevistado por pressupor a resposta;</a:t>
            </a:r>
          </a:p>
          <a:p>
            <a:pPr>
              <a:lnSpc>
                <a:spcPct val="125000"/>
              </a:lnSpc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pt-BR" sz="2000" dirty="0">
                <a:latin typeface="Book Antiqua" pitchFamily="18" charset="0"/>
              </a:rPr>
              <a:t> Dar voz ao entrevistado.</a:t>
            </a:r>
          </a:p>
          <a:p>
            <a:pPr>
              <a:lnSpc>
                <a:spcPct val="125000"/>
              </a:lnSpc>
              <a:spcBef>
                <a:spcPct val="50000"/>
              </a:spcBef>
              <a:buClr>
                <a:schemeClr val="tx2"/>
              </a:buClr>
            </a:pP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Evitar falas sobrepostas. Deixar o entrevistado falar para depois fazer nova pergunta ou tecer algum comentário;</a:t>
            </a:r>
          </a:p>
          <a:p>
            <a:pPr algn="just">
              <a:lnSpc>
                <a:spcPct val="125000"/>
              </a:lnSpc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Tomar nota de nomes próprios (pessoas e lugares) citados pelo entrevistado para evitar confusão na hora da transcrição. Esta tarefa cabe ao segundo pesquisador;</a:t>
            </a:r>
          </a:p>
          <a:p>
            <a:pPr algn="just">
              <a:lnSpc>
                <a:spcPct val="125000"/>
              </a:lnSpc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Tomar  nota de algumas expressões que possam causar dúvidas. Palavras antigas, em outra língua, etc. Anotar a frase em que ela aparece e sublinhar a palavra para facilitar a localização na </a:t>
            </a:r>
            <a:r>
              <a:rPr lang="pt-BR" altLang="ja-JP" sz="2000" dirty="0" smtClean="0">
                <a:latin typeface="Book Antiqua" pitchFamily="18" charset="0"/>
                <a:ea typeface="ＭＳ Ｐゴシック" charset="-128"/>
                <a:cs typeface="Times New Roman" charset="0"/>
              </a:rPr>
              <a:t>entrevista.</a:t>
            </a:r>
            <a:endParaRPr lang="pt-BR" sz="2000" b="1" u="sng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04800" y="457200"/>
            <a:ext cx="8458200" cy="5755422"/>
          </a:xfrm>
          <a:prstGeom prst="rect">
            <a:avLst/>
          </a:prstGeom>
          <a:noFill/>
          <a:ln w="31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t-BR" sz="2800" b="1" dirty="0">
                <a:solidFill>
                  <a:schemeClr val="accent1"/>
                </a:solidFill>
                <a:latin typeface="Book Antiqua" pitchFamily="18" charset="0"/>
              </a:rPr>
              <a:t>Perguntas:</a:t>
            </a:r>
          </a:p>
          <a:p>
            <a:pPr algn="just">
              <a:lnSpc>
                <a:spcPct val="125000"/>
              </a:lnSpc>
              <a:buClr>
                <a:schemeClr val="tx2"/>
              </a:buClr>
              <a:buFontTx/>
              <a:buChar char="•"/>
            </a:pPr>
            <a:r>
              <a:rPr lang="pt-BR" sz="2800" dirty="0">
                <a:latin typeface="Book Antiqua" pitchFamily="18" charset="0"/>
              </a:rPr>
              <a:t> </a:t>
            </a:r>
            <a:r>
              <a:rPr lang="pt-BR" dirty="0">
                <a:solidFill>
                  <a:schemeClr val="accent1"/>
                </a:solidFill>
                <a:latin typeface="Book Antiqua" pitchFamily="18" charset="0"/>
              </a:rPr>
              <a:t>Perguntas abertas</a:t>
            </a:r>
            <a:r>
              <a:rPr lang="pt-BR" dirty="0">
                <a:latin typeface="Book Antiqua" pitchFamily="18" charset="0"/>
              </a:rPr>
              <a:t> recomendadas para começar a </a:t>
            </a:r>
          </a:p>
          <a:p>
            <a:pPr algn="just">
              <a:lnSpc>
                <a:spcPct val="125000"/>
              </a:lnSpc>
              <a:buClr>
                <a:schemeClr val="tx2"/>
              </a:buClr>
            </a:pPr>
            <a:r>
              <a:rPr lang="pt-BR" dirty="0">
                <a:latin typeface="Book Antiqua" pitchFamily="18" charset="0"/>
              </a:rPr>
              <a:t>   entrevista por despertarem lembranças sobre o tema;</a:t>
            </a:r>
          </a:p>
          <a:p>
            <a:pPr>
              <a:lnSpc>
                <a:spcPct val="125000"/>
              </a:lnSpc>
              <a:buClr>
                <a:schemeClr val="tx2"/>
              </a:buClr>
              <a:buFontTx/>
              <a:buChar char="•"/>
            </a:pPr>
            <a:r>
              <a:rPr lang="pt-BR" dirty="0">
                <a:latin typeface="Book Antiqua" pitchFamily="18" charset="0"/>
              </a:rPr>
              <a:t> </a:t>
            </a:r>
            <a:r>
              <a:rPr lang="pt-BR" dirty="0">
                <a:solidFill>
                  <a:schemeClr val="accent1"/>
                </a:solidFill>
                <a:latin typeface="Book Antiqua" pitchFamily="18" charset="0"/>
              </a:rPr>
              <a:t>Perguntas descritivas</a:t>
            </a:r>
            <a:r>
              <a:rPr lang="pt-BR" dirty="0">
                <a:latin typeface="Book Antiqua" pitchFamily="18" charset="0"/>
              </a:rPr>
              <a:t> buscando o retrato da realidade       (quem, quando, como e onde);</a:t>
            </a:r>
          </a:p>
          <a:p>
            <a:pPr>
              <a:lnSpc>
                <a:spcPct val="125000"/>
              </a:lnSpc>
              <a:buClr>
                <a:schemeClr val="tx2"/>
              </a:buClr>
              <a:buFontTx/>
              <a:buChar char="•"/>
            </a:pPr>
            <a:r>
              <a:rPr lang="pt-BR" dirty="0">
                <a:latin typeface="Book Antiqua" pitchFamily="18" charset="0"/>
              </a:rPr>
              <a:t> </a:t>
            </a:r>
            <a:r>
              <a:rPr lang="pt-BR" dirty="0">
                <a:solidFill>
                  <a:schemeClr val="accent1"/>
                </a:solidFill>
                <a:latin typeface="Book Antiqua" pitchFamily="18" charset="0"/>
              </a:rPr>
              <a:t>Perguntas fechadas</a:t>
            </a:r>
            <a:r>
              <a:rPr lang="pt-BR" dirty="0">
                <a:latin typeface="Book Antiqua" pitchFamily="18" charset="0"/>
              </a:rPr>
              <a:t> específicas a um fato/tempo;</a:t>
            </a:r>
          </a:p>
          <a:p>
            <a:pPr>
              <a:lnSpc>
                <a:spcPct val="125000"/>
              </a:lnSpc>
              <a:buClr>
                <a:schemeClr val="tx2"/>
              </a:buClr>
              <a:buFontTx/>
              <a:buChar char="•"/>
            </a:pPr>
            <a:r>
              <a:rPr lang="pt-BR" dirty="0">
                <a:latin typeface="Book Antiqua" pitchFamily="18" charset="0"/>
              </a:rPr>
              <a:t> </a:t>
            </a:r>
            <a:r>
              <a:rPr lang="pt-BR" dirty="0">
                <a:solidFill>
                  <a:schemeClr val="accent1"/>
                </a:solidFill>
                <a:latin typeface="Book Antiqua" pitchFamily="18" charset="0"/>
              </a:rPr>
              <a:t>Perguntas analíticas</a:t>
            </a:r>
            <a:r>
              <a:rPr lang="pt-BR" dirty="0">
                <a:latin typeface="Book Antiqua" pitchFamily="18" charset="0"/>
              </a:rPr>
              <a:t> pedem interpretações e explicações pessoais sobre o tema (por que, para que);</a:t>
            </a:r>
          </a:p>
          <a:p>
            <a:pPr>
              <a:lnSpc>
                <a:spcPct val="125000"/>
              </a:lnSpc>
              <a:buClr>
                <a:schemeClr val="tx2"/>
              </a:buClr>
              <a:buFontTx/>
              <a:buChar char="•"/>
            </a:pPr>
            <a:r>
              <a:rPr lang="pt-BR" dirty="0">
                <a:latin typeface="Book Antiqua" pitchFamily="18" charset="0"/>
              </a:rPr>
              <a:t> </a:t>
            </a:r>
            <a:r>
              <a:rPr lang="pt-BR" dirty="0">
                <a:solidFill>
                  <a:schemeClr val="accent1"/>
                </a:solidFill>
                <a:latin typeface="Book Antiqua" pitchFamily="18" charset="0"/>
              </a:rPr>
              <a:t>Perguntas comparativas</a:t>
            </a:r>
            <a:r>
              <a:rPr lang="pt-BR" dirty="0">
                <a:latin typeface="Book Antiqua" pitchFamily="18" charset="0"/>
              </a:rPr>
              <a:t> comparam gerações as   diferenças e mudanças</a:t>
            </a:r>
            <a:r>
              <a:rPr lang="pt-BR" dirty="0" smtClean="0">
                <a:latin typeface="Book Antiqua" pitchFamily="18" charset="0"/>
              </a:rPr>
              <a:t>;</a:t>
            </a:r>
          </a:p>
          <a:p>
            <a:pPr>
              <a:lnSpc>
                <a:spcPct val="125000"/>
              </a:lnSpc>
              <a:buClr>
                <a:schemeClr val="tx2"/>
              </a:buClr>
              <a:buFontTx/>
              <a:buChar char="•"/>
            </a:pPr>
            <a:endParaRPr lang="pt-BR" dirty="0">
              <a:latin typeface="Book Antiqua" pitchFamily="18" charset="0"/>
            </a:endParaRPr>
          </a:p>
          <a:p>
            <a:pPr algn="ctr">
              <a:lnSpc>
                <a:spcPct val="125000"/>
              </a:lnSpc>
              <a:buClr>
                <a:schemeClr val="tx2"/>
              </a:buClr>
            </a:pPr>
            <a:r>
              <a:rPr lang="pt-BR" sz="2800" dirty="0" smtClean="0">
                <a:latin typeface="Book Antiqua" pitchFamily="18" charset="0"/>
              </a:rPr>
              <a:t> </a:t>
            </a:r>
            <a:r>
              <a:rPr lang="pt-BR" sz="2800" dirty="0" smtClean="0">
                <a:solidFill>
                  <a:srgbClr val="FFC000"/>
                </a:solidFill>
                <a:latin typeface="Book Antiqua" pitchFamily="18" charset="0"/>
              </a:rPr>
              <a:t>Observação importante: respeitar os silêncios</a:t>
            </a:r>
            <a:endParaRPr lang="pt-BR" sz="2800" dirty="0">
              <a:solidFill>
                <a:srgbClr val="FFC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39552" y="457200"/>
            <a:ext cx="8064896" cy="5740033"/>
          </a:xfrm>
          <a:prstGeom prst="rect">
            <a:avLst/>
          </a:prstGeom>
          <a:noFill/>
          <a:ln w="31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1"/>
                </a:solidFill>
                <a:latin typeface="Book Antiqua" pitchFamily="18" charset="0"/>
              </a:rPr>
              <a:t>Ao fim de cada entrevista:</a:t>
            </a:r>
          </a:p>
          <a:p>
            <a:pPr algn="ctr"/>
            <a:endParaRPr lang="pt-BR" sz="2000" b="1" dirty="0">
              <a:solidFill>
                <a:schemeClr val="accent1"/>
              </a:solidFill>
              <a:latin typeface="Book Antiqua" pitchFamily="18" charset="0"/>
            </a:endParaRPr>
          </a:p>
          <a:p>
            <a:pPr algn="ctr">
              <a:buClr>
                <a:schemeClr val="accent1"/>
              </a:buClr>
              <a:buFontTx/>
              <a:buChar char="•"/>
            </a:pPr>
            <a:r>
              <a:rPr lang="pt-BR" sz="2000" dirty="0">
                <a:latin typeface="Book Antiqua" pitchFamily="18" charset="0"/>
              </a:rPr>
              <a:t> Fazer a ficha técnica com data, hora, assuntos, duração, </a:t>
            </a:r>
          </a:p>
          <a:p>
            <a:pPr algn="ctr">
              <a:lnSpc>
                <a:spcPct val="125000"/>
              </a:lnSpc>
              <a:buClr>
                <a:schemeClr val="tx2"/>
              </a:buClr>
            </a:pPr>
            <a:endParaRPr lang="pt-BR" sz="2000" dirty="0">
              <a:latin typeface="Book Antiqua" pitchFamily="18" charset="0"/>
            </a:endParaRPr>
          </a:p>
          <a:p>
            <a:pPr algn="ctr">
              <a:lnSpc>
                <a:spcPct val="125000"/>
              </a:lnSpc>
              <a:buClr>
                <a:schemeClr val="tx2"/>
              </a:buClr>
              <a:buFontTx/>
              <a:buChar char="•"/>
            </a:pPr>
            <a:r>
              <a:rPr lang="pt-BR" sz="2000" dirty="0">
                <a:latin typeface="Book Antiqua" pitchFamily="18" charset="0"/>
              </a:rPr>
              <a:t> Recolher dados pessoais dos entrevistados: endereço, data de nascimento, etc.</a:t>
            </a:r>
          </a:p>
          <a:p>
            <a:pPr algn="ctr">
              <a:lnSpc>
                <a:spcPct val="125000"/>
              </a:lnSpc>
              <a:buClr>
                <a:schemeClr val="tx2"/>
              </a:buClr>
            </a:pPr>
            <a:endParaRPr lang="pt-BR" sz="2000" dirty="0">
              <a:latin typeface="Book Antiqua" pitchFamily="18" charset="0"/>
            </a:endParaRPr>
          </a:p>
          <a:p>
            <a:pPr algn="ctr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pt-BR" sz="2000" dirty="0">
                <a:latin typeface="Book Antiqua" pitchFamily="18" charset="0"/>
              </a:rPr>
              <a:t> Escrever o diário de campo com observações do transcorrer da entrevista, impressões pessoais, imprevistos, como foi recebido pelo entrevistado e  outras considerações importantes.</a:t>
            </a:r>
          </a:p>
          <a:p>
            <a:pPr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endParaRPr lang="pt-BR" sz="2000" dirty="0">
              <a:latin typeface="Book Antiqua" pitchFamily="18" charset="0"/>
            </a:endParaRPr>
          </a:p>
          <a:p>
            <a:pPr algn="ctr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 Depois de encerrada a </a:t>
            </a:r>
            <a:r>
              <a:rPr lang="pt-BR" altLang="ja-JP" sz="2000" dirty="0" smtClean="0">
                <a:latin typeface="Book Antiqua" pitchFamily="18" charset="0"/>
                <a:ea typeface="ＭＳ Ｐゴシック" charset="-128"/>
                <a:cs typeface="Times New Roman" charset="0"/>
              </a:rPr>
              <a:t>entrevista esclarecer</a:t>
            </a: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: palavras não claras; nomes próprios, siglas, etc. </a:t>
            </a:r>
            <a:endParaRPr lang="pt-BR" altLang="ja-JP" sz="2000" dirty="0" smtClean="0">
              <a:latin typeface="Book Antiqua" pitchFamily="18" charset="0"/>
              <a:ea typeface="ＭＳ Ｐゴシック" charset="-128"/>
              <a:cs typeface="Times New Roman" charset="0"/>
            </a:endParaRPr>
          </a:p>
          <a:p>
            <a:pPr algn="ctr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endParaRPr lang="pt-BR" sz="2000" dirty="0">
              <a:latin typeface="Book Antiqua" pitchFamily="18" charset="0"/>
              <a:ea typeface="ＭＳ Ｐゴシック" charset="-128"/>
              <a:cs typeface="Times New Roman" charset="0"/>
            </a:endParaRPr>
          </a:p>
          <a:p>
            <a:pPr algn="ctr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endParaRPr lang="pt-BR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539552" y="302359"/>
            <a:ext cx="830580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chemeClr val="accent1"/>
              </a:buClr>
            </a:pPr>
            <a:r>
              <a:rPr lang="pt-BR" altLang="ja-JP" sz="2000" dirty="0">
                <a:solidFill>
                  <a:schemeClr val="accent1"/>
                </a:solidFill>
                <a:ea typeface="ＭＳ Ｐゴシック" charset="-128"/>
                <a:cs typeface="Times New Roman" charset="0"/>
              </a:rPr>
              <a:t> </a:t>
            </a:r>
            <a:r>
              <a:rPr lang="pt-BR" altLang="ja-JP" sz="2000" b="1" dirty="0">
                <a:solidFill>
                  <a:schemeClr val="accent1"/>
                </a:solidFill>
                <a:latin typeface="Book Antiqua" pitchFamily="18" charset="0"/>
                <a:ea typeface="ＭＳ Ｐゴシック" charset="-128"/>
                <a:cs typeface="Times New Roman" charset="0"/>
              </a:rPr>
              <a:t>OBSERVAÇÕES</a:t>
            </a:r>
          </a:p>
          <a:p>
            <a:pPr algn="just">
              <a:spcBef>
                <a:spcPct val="50000"/>
              </a:spcBef>
              <a:buClr>
                <a:schemeClr val="accent1"/>
              </a:buClr>
              <a:buFontTx/>
              <a:buChar char="•"/>
            </a:pP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 Cada entrevista deve ser observada como um documento a fazer parte de um acervo de história oral. Portanto, será consultado por pesquisadores e interessados.</a:t>
            </a:r>
          </a:p>
          <a:p>
            <a:pPr algn="just">
              <a:spcBef>
                <a:spcPct val="50000"/>
              </a:spcBef>
              <a:buClr>
                <a:schemeClr val="accent1"/>
              </a:buClr>
            </a:pPr>
            <a:endParaRPr lang="pt-BR" altLang="ja-JP" sz="2000" dirty="0">
              <a:latin typeface="Book Antiqua" pitchFamily="18" charset="0"/>
              <a:ea typeface="ＭＳ Ｐゴシック" charset="-128"/>
              <a:cs typeface="Times New Roman" charset="0"/>
            </a:endParaRPr>
          </a:p>
          <a:p>
            <a:pPr algn="just">
              <a:spcBef>
                <a:spcPct val="50000"/>
              </a:spcBef>
              <a:buClr>
                <a:schemeClr val="accent1"/>
              </a:buClr>
              <a:buFontTx/>
              <a:buChar char="•"/>
            </a:pP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 Deve ser o mais esclarecedor possível. Razão pela qual envolve pesquisa, consulta, orientação, busca de informações complementares;</a:t>
            </a:r>
          </a:p>
          <a:p>
            <a:pPr algn="just">
              <a:spcBef>
                <a:spcPct val="50000"/>
              </a:spcBef>
              <a:buClr>
                <a:schemeClr val="accent1"/>
              </a:buClr>
            </a:pPr>
            <a:endParaRPr lang="pt-BR" altLang="ja-JP" sz="2000" dirty="0">
              <a:latin typeface="Book Antiqua" pitchFamily="18" charset="0"/>
              <a:ea typeface="ＭＳ Ｐゴシック" charset="-128"/>
              <a:cs typeface="Times New Roman" charset="0"/>
            </a:endParaRPr>
          </a:p>
          <a:p>
            <a:pPr algn="just">
              <a:spcBef>
                <a:spcPct val="50000"/>
              </a:spcBef>
              <a:buClr>
                <a:schemeClr val="accent1"/>
              </a:buClr>
              <a:buFontTx/>
              <a:buChar char="•"/>
            </a:pP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 Uma entrevista não é um bate-papo, ainda que tenha um caráter informal;</a:t>
            </a:r>
          </a:p>
          <a:p>
            <a:pPr algn="just">
              <a:spcBef>
                <a:spcPct val="50000"/>
              </a:spcBef>
              <a:buClr>
                <a:schemeClr val="accent1"/>
              </a:buClr>
            </a:pPr>
            <a:endParaRPr lang="pt-BR" altLang="ja-JP" sz="2000" dirty="0">
              <a:latin typeface="Book Antiqua" pitchFamily="18" charset="0"/>
              <a:ea typeface="ＭＳ Ｐゴシック" charset="-128"/>
              <a:cs typeface="Times New Roman" charset="0"/>
            </a:endParaRPr>
          </a:p>
          <a:p>
            <a:pPr algn="just">
              <a:spcBef>
                <a:spcPct val="50000"/>
              </a:spcBef>
              <a:buClr>
                <a:schemeClr val="accent1"/>
              </a:buClr>
              <a:buFontTx/>
              <a:buChar char="•"/>
            </a:pP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 É o entrevistado que deve falar e não o entrevistador. Este não deve tecer opiniões, comentários julgando o que está sendo relatado. Estamos trabalhando com a memória e, mesmo que essa </a:t>
            </a:r>
            <a:r>
              <a:rPr lang="pt-BR" altLang="ja-JP" sz="2000" dirty="0" smtClean="0">
                <a:latin typeface="Book Antiqua" pitchFamily="18" charset="0"/>
                <a:ea typeface="ＭＳ Ｐゴシック" charset="-128"/>
                <a:cs typeface="Times New Roman" charset="0"/>
              </a:rPr>
              <a:t>já </a:t>
            </a:r>
            <a:r>
              <a:rPr lang="pt-BR" altLang="ja-JP" sz="2000" dirty="0" smtClean="0">
                <a:latin typeface="Book Antiqua" pitchFamily="18" charset="0"/>
                <a:ea typeface="ＭＳ Ｐゴシック" charset="-128"/>
                <a:cs typeface="Times New Roman" charset="0"/>
              </a:rPr>
              <a:t>esteja prejudicada</a:t>
            </a:r>
            <a:r>
              <a:rPr lang="pt-BR" altLang="ja-JP" sz="2000" dirty="0">
                <a:latin typeface="Book Antiqua" pitchFamily="18" charset="0"/>
                <a:ea typeface="ＭＳ Ｐゴシック" charset="-128"/>
                <a:cs typeface="Times New Roman" charset="0"/>
              </a:rPr>
              <a:t>, cabe registrar como a pessoa se lembra dos fatos. </a:t>
            </a:r>
            <a:endParaRPr lang="pt-BR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026"/>
          <p:cNvSpPr txBox="1">
            <a:spLocks noChangeArrowheads="1"/>
          </p:cNvSpPr>
          <p:nvPr/>
        </p:nvSpPr>
        <p:spPr bwMode="auto">
          <a:xfrm>
            <a:off x="457200" y="304800"/>
            <a:ext cx="8305800" cy="5724644"/>
          </a:xfrm>
          <a:prstGeom prst="rect">
            <a:avLst/>
          </a:prstGeom>
          <a:noFill/>
          <a:ln w="31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t-BR" sz="3200" b="1" dirty="0">
              <a:solidFill>
                <a:schemeClr val="accent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3200" b="1" dirty="0">
                <a:solidFill>
                  <a:schemeClr val="accent1"/>
                </a:solidFill>
                <a:latin typeface="Book Antiqua" pitchFamily="18" charset="0"/>
              </a:rPr>
              <a:t>SUMÁRIO</a:t>
            </a:r>
            <a:endParaRPr lang="pt-BR" b="1" dirty="0">
              <a:solidFill>
                <a:schemeClr val="accent1"/>
              </a:solidFill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pt-BR" dirty="0">
              <a:latin typeface="Book Antiqua" pitchFamily="18" charset="0"/>
            </a:endParaRPr>
          </a:p>
          <a:p>
            <a:pPr>
              <a:buClr>
                <a:schemeClr val="tx2"/>
              </a:buClr>
              <a:buFontTx/>
              <a:buChar char="•"/>
            </a:pPr>
            <a:r>
              <a:rPr lang="pt-BR" sz="2800" b="1" u="sng" dirty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pt-BR" u="sng" dirty="0">
                <a:solidFill>
                  <a:schemeClr val="accent1"/>
                </a:solidFill>
                <a:latin typeface="Book Antiqua" pitchFamily="18" charset="0"/>
              </a:rPr>
              <a:t>O que é?</a:t>
            </a:r>
            <a:r>
              <a:rPr lang="pt-BR" dirty="0">
                <a:latin typeface="Book Antiqua" pitchFamily="18" charset="0"/>
              </a:rPr>
              <a:t>  O sumário é uma sucessão de tópicos, na ordem  que eles aparecem na entrevista. Tem  a função de  INFORMAR qual o conteúdo da mesma.</a:t>
            </a:r>
          </a:p>
          <a:p>
            <a:pPr>
              <a:buClr>
                <a:schemeClr val="tx2"/>
              </a:buClr>
            </a:pPr>
            <a:endParaRPr lang="pt-BR" dirty="0">
              <a:latin typeface="Book Antiqua" pitchFamily="18" charset="0"/>
            </a:endParaRPr>
          </a:p>
          <a:p>
            <a:pPr algn="just">
              <a:buClr>
                <a:schemeClr val="tx2"/>
              </a:buClr>
              <a:buFontTx/>
              <a:buChar char="•"/>
            </a:pPr>
            <a:r>
              <a:rPr lang="pt-BR" u="sng" dirty="0">
                <a:latin typeface="Book Antiqua" pitchFamily="18" charset="0"/>
              </a:rPr>
              <a:t> </a:t>
            </a:r>
            <a:r>
              <a:rPr lang="pt-BR" u="sng" dirty="0">
                <a:solidFill>
                  <a:schemeClr val="accent1"/>
                </a:solidFill>
                <a:latin typeface="Book Antiqua" pitchFamily="18" charset="0"/>
              </a:rPr>
              <a:t>Quem faz?</a:t>
            </a:r>
            <a:r>
              <a:rPr lang="pt-BR" dirty="0">
                <a:latin typeface="Book Antiqua" pitchFamily="18" charset="0"/>
              </a:rPr>
              <a:t>  O próprio pesquisador por conhecer mais o conteúdo da entrevista.</a:t>
            </a:r>
          </a:p>
          <a:p>
            <a:pPr algn="just">
              <a:buClr>
                <a:schemeClr val="tx2"/>
              </a:buClr>
            </a:pPr>
            <a:endParaRPr lang="pt-BR" dirty="0">
              <a:latin typeface="Book Antiqua" pitchFamily="18" charset="0"/>
            </a:endParaRPr>
          </a:p>
          <a:p>
            <a:pPr>
              <a:buClr>
                <a:schemeClr val="tx2"/>
              </a:buClr>
              <a:buFontTx/>
              <a:buChar char="•"/>
            </a:pPr>
            <a:r>
              <a:rPr lang="pt-BR" u="sng" dirty="0">
                <a:solidFill>
                  <a:schemeClr val="accent1"/>
                </a:solidFill>
                <a:latin typeface="Book Antiqua" pitchFamily="18" charset="0"/>
              </a:rPr>
              <a:t>Quando fazer?</a:t>
            </a:r>
            <a:r>
              <a:rPr lang="pt-BR" dirty="0">
                <a:latin typeface="Book Antiqua" pitchFamily="18" charset="0"/>
              </a:rPr>
              <a:t> Preferencialmente ao mesmo tempo que está sendo feita a conferência de fidelidade.</a:t>
            </a:r>
          </a:p>
          <a:p>
            <a:pPr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endParaRPr lang="pt-BR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8305800" cy="6195542"/>
          </a:xfrm>
          <a:prstGeom prst="rect">
            <a:avLst/>
          </a:prstGeom>
          <a:noFill/>
          <a:ln w="31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/>
            <a:r>
              <a:rPr lang="pt-BR" b="1" dirty="0">
                <a:solidFill>
                  <a:schemeClr val="accent1"/>
                </a:solidFill>
                <a:latin typeface="Book Antiqua" pitchFamily="18" charset="0"/>
              </a:rPr>
              <a:t>FICHA TÉCNICA</a:t>
            </a:r>
          </a:p>
          <a:p>
            <a:pPr>
              <a:lnSpc>
                <a:spcPct val="115000"/>
              </a:lnSpc>
            </a:pPr>
            <a:endParaRPr lang="pt-BR" sz="2000" b="1" dirty="0" smtClean="0">
              <a:latin typeface="Book Antiqua" pitchFamily="18" charset="0"/>
            </a:endParaRPr>
          </a:p>
          <a:p>
            <a:pPr>
              <a:lnSpc>
                <a:spcPct val="115000"/>
              </a:lnSpc>
            </a:pPr>
            <a:r>
              <a:rPr lang="pt-BR" sz="2000" b="1" dirty="0" smtClean="0">
                <a:latin typeface="Book Antiqua" pitchFamily="18" charset="0"/>
              </a:rPr>
              <a:t>Projeto</a:t>
            </a:r>
            <a:r>
              <a:rPr lang="pt-BR" sz="2000" dirty="0">
                <a:latin typeface="Book Antiqua" pitchFamily="18" charset="0"/>
              </a:rPr>
              <a:t>:  Garimpando </a:t>
            </a:r>
            <a:r>
              <a:rPr lang="pt-BR" sz="2000" dirty="0" smtClean="0">
                <a:latin typeface="Book Antiqua" pitchFamily="18" charset="0"/>
              </a:rPr>
              <a:t>Memórias  - Programa Segundo Tempo</a:t>
            </a:r>
            <a:endParaRPr lang="pt-BR" sz="2000" dirty="0">
              <a:latin typeface="Book Antiqua" pitchFamily="18" charset="0"/>
            </a:endParaRPr>
          </a:p>
          <a:p>
            <a:pPr>
              <a:lnSpc>
                <a:spcPct val="115000"/>
              </a:lnSpc>
            </a:pPr>
            <a:r>
              <a:rPr lang="pt-BR" sz="2000" b="1" dirty="0">
                <a:latin typeface="Book Antiqua" pitchFamily="18" charset="0"/>
              </a:rPr>
              <a:t>Número da entrevista:</a:t>
            </a:r>
            <a:r>
              <a:rPr lang="pt-BR" sz="2000" dirty="0">
                <a:latin typeface="Book Antiqua" pitchFamily="18" charset="0"/>
              </a:rPr>
              <a:t>   </a:t>
            </a:r>
          </a:p>
          <a:p>
            <a:pPr>
              <a:lnSpc>
                <a:spcPct val="115000"/>
              </a:lnSpc>
            </a:pPr>
            <a:r>
              <a:rPr lang="pt-BR" sz="2000" b="1" dirty="0">
                <a:latin typeface="Book Antiqua" pitchFamily="18" charset="0"/>
              </a:rPr>
              <a:t>Entrevistado</a:t>
            </a:r>
            <a:r>
              <a:rPr lang="pt-BR" sz="2000" dirty="0">
                <a:latin typeface="Book Antiqua" pitchFamily="18" charset="0"/>
              </a:rPr>
              <a:t>: </a:t>
            </a:r>
          </a:p>
          <a:p>
            <a:pPr>
              <a:lnSpc>
                <a:spcPct val="115000"/>
              </a:lnSpc>
            </a:pPr>
            <a:r>
              <a:rPr lang="pt-BR" sz="2000" b="1" dirty="0">
                <a:latin typeface="Book Antiqua" pitchFamily="18" charset="0"/>
              </a:rPr>
              <a:t>Nascimento: </a:t>
            </a:r>
            <a:endParaRPr lang="pt-BR" sz="2000" dirty="0">
              <a:latin typeface="Book Antiqua" pitchFamily="18" charset="0"/>
            </a:endParaRPr>
          </a:p>
          <a:p>
            <a:pPr>
              <a:lnSpc>
                <a:spcPct val="115000"/>
              </a:lnSpc>
            </a:pPr>
            <a:r>
              <a:rPr lang="pt-BR" sz="2000" b="1" dirty="0">
                <a:latin typeface="Book Antiqua" pitchFamily="18" charset="0"/>
              </a:rPr>
              <a:t>Local da entrevista</a:t>
            </a:r>
            <a:r>
              <a:rPr lang="pt-BR" sz="2000" dirty="0">
                <a:latin typeface="Book Antiqua" pitchFamily="18" charset="0"/>
              </a:rPr>
              <a:t>: 	 </a:t>
            </a:r>
          </a:p>
          <a:p>
            <a:pPr>
              <a:lnSpc>
                <a:spcPct val="115000"/>
              </a:lnSpc>
            </a:pPr>
            <a:r>
              <a:rPr lang="pt-BR" sz="2000" b="1" dirty="0">
                <a:latin typeface="Book Antiqua" pitchFamily="18" charset="0"/>
              </a:rPr>
              <a:t>Entrevistadores</a:t>
            </a:r>
            <a:r>
              <a:rPr lang="pt-BR" sz="2000" dirty="0">
                <a:latin typeface="Book Antiqua" pitchFamily="18" charset="0"/>
              </a:rPr>
              <a:t>: </a:t>
            </a:r>
          </a:p>
          <a:p>
            <a:pPr>
              <a:lnSpc>
                <a:spcPct val="115000"/>
              </a:lnSpc>
            </a:pPr>
            <a:r>
              <a:rPr lang="pt-BR" sz="2000" b="1" dirty="0">
                <a:latin typeface="Book Antiqua" pitchFamily="18" charset="0"/>
              </a:rPr>
              <a:t>Data da entrevista: </a:t>
            </a:r>
            <a:r>
              <a:rPr lang="pt-BR" sz="2000" dirty="0">
                <a:latin typeface="Book Antiqua" pitchFamily="18" charset="0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pt-BR" sz="2000" b="1" dirty="0">
                <a:latin typeface="Book Antiqua" pitchFamily="18" charset="0"/>
              </a:rPr>
              <a:t>Transcrição</a:t>
            </a:r>
            <a:r>
              <a:rPr lang="pt-BR" sz="2000" dirty="0">
                <a:latin typeface="Book Antiqua" pitchFamily="18" charset="0"/>
              </a:rPr>
              <a:t>:	 </a:t>
            </a:r>
          </a:p>
          <a:p>
            <a:pPr>
              <a:lnSpc>
                <a:spcPct val="115000"/>
              </a:lnSpc>
            </a:pPr>
            <a:r>
              <a:rPr lang="pt-BR" sz="2000" b="1" dirty="0">
                <a:latin typeface="Book Antiqua" pitchFamily="18" charset="0"/>
              </a:rPr>
              <a:t>Conferência Fidelidade:</a:t>
            </a:r>
            <a:r>
              <a:rPr lang="pt-BR" sz="2000" dirty="0">
                <a:latin typeface="Book Antiqua" pitchFamily="18" charset="0"/>
              </a:rPr>
              <a:t>  </a:t>
            </a:r>
          </a:p>
          <a:p>
            <a:pPr>
              <a:lnSpc>
                <a:spcPct val="115000"/>
              </a:lnSpc>
            </a:pPr>
            <a:r>
              <a:rPr lang="pt-BR" sz="2000" b="1" dirty="0">
                <a:latin typeface="Book Antiqua" pitchFamily="18" charset="0"/>
              </a:rPr>
              <a:t>Copidesque</a:t>
            </a:r>
            <a:r>
              <a:rPr lang="pt-BR" sz="2000" dirty="0">
                <a:latin typeface="Book Antiqua" pitchFamily="18" charset="0"/>
              </a:rPr>
              <a:t>:  </a:t>
            </a:r>
          </a:p>
          <a:p>
            <a:pPr>
              <a:lnSpc>
                <a:spcPct val="115000"/>
              </a:lnSpc>
            </a:pPr>
            <a:r>
              <a:rPr lang="pt-BR" sz="2000" b="1" dirty="0">
                <a:latin typeface="Book Antiqua" pitchFamily="18" charset="0"/>
              </a:rPr>
              <a:t>Pesquisa</a:t>
            </a:r>
            <a:r>
              <a:rPr lang="pt-BR" sz="2000" dirty="0">
                <a:latin typeface="Book Antiqua" pitchFamily="18" charset="0"/>
              </a:rPr>
              <a:t>: </a:t>
            </a:r>
          </a:p>
          <a:p>
            <a:pPr>
              <a:lnSpc>
                <a:spcPct val="115000"/>
              </a:lnSpc>
            </a:pPr>
            <a:r>
              <a:rPr lang="pt-BR" sz="2000" b="1" dirty="0" smtClean="0">
                <a:latin typeface="Book Antiqua" pitchFamily="18" charset="0"/>
              </a:rPr>
              <a:t>Total </a:t>
            </a:r>
            <a:r>
              <a:rPr lang="pt-BR" sz="2000" b="1" dirty="0">
                <a:latin typeface="Book Antiqua" pitchFamily="18" charset="0"/>
              </a:rPr>
              <a:t>de gravação: </a:t>
            </a:r>
            <a:r>
              <a:rPr lang="pt-BR" sz="2000" dirty="0">
                <a:latin typeface="Book Antiqua" pitchFamily="18" charset="0"/>
              </a:rPr>
              <a:t> xx </a:t>
            </a:r>
            <a:r>
              <a:rPr lang="pt-BR" sz="2000" dirty="0" smtClean="0">
                <a:latin typeface="Book Antiqua" pitchFamily="18" charset="0"/>
              </a:rPr>
              <a:t>minutos e xx segundos</a:t>
            </a:r>
            <a:endParaRPr lang="pt-BR" sz="2000" dirty="0">
              <a:latin typeface="Book Antiqua" pitchFamily="18" charset="0"/>
            </a:endParaRPr>
          </a:p>
          <a:p>
            <a:pPr>
              <a:lnSpc>
                <a:spcPct val="115000"/>
              </a:lnSpc>
            </a:pPr>
            <a:r>
              <a:rPr lang="pt-BR" sz="2000" b="1" dirty="0">
                <a:latin typeface="Book Antiqua" pitchFamily="18" charset="0"/>
              </a:rPr>
              <a:t>Páginas Digitadas</a:t>
            </a:r>
            <a:r>
              <a:rPr lang="pt-BR" sz="2000" dirty="0">
                <a:latin typeface="Book Antiqua" pitchFamily="18" charset="0"/>
              </a:rPr>
              <a:t>:   </a:t>
            </a:r>
            <a:endParaRPr lang="pt-BR" sz="2000" b="1" dirty="0">
              <a:latin typeface="Book Antiqua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000" b="1" dirty="0" smtClean="0">
                <a:latin typeface="Book Antiqua" pitchFamily="18" charset="0"/>
              </a:rPr>
              <a:t>Observações</a:t>
            </a:r>
            <a:r>
              <a:rPr lang="pt-BR" sz="2000" b="1" dirty="0">
                <a:latin typeface="Book Antiqua" pitchFamily="18" charset="0"/>
              </a:rPr>
              <a:t>: </a:t>
            </a:r>
          </a:p>
          <a:p>
            <a:pPr algn="just">
              <a:lnSpc>
                <a:spcPct val="115000"/>
              </a:lnSpc>
            </a:pP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533400" y="304800"/>
            <a:ext cx="8001000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t-BR" sz="2800" b="1" dirty="0">
                <a:solidFill>
                  <a:schemeClr val="accent1"/>
                </a:solidFill>
                <a:latin typeface="Book Antiqua" pitchFamily="18" charset="0"/>
              </a:rPr>
              <a:t>FICHA TÉCNICA</a:t>
            </a:r>
            <a:endParaRPr lang="pt-BR" dirty="0">
              <a:solidFill>
                <a:schemeClr val="accent1"/>
              </a:solidFill>
              <a:latin typeface="Book Antiqua" pitchFamily="18" charset="0"/>
            </a:endParaRPr>
          </a:p>
          <a:p>
            <a:endParaRPr lang="pt-BR" dirty="0">
              <a:solidFill>
                <a:schemeClr val="accent1"/>
              </a:solidFill>
              <a:latin typeface="Book Antiqua" pitchFamily="18" charset="0"/>
            </a:endParaRPr>
          </a:p>
          <a:p>
            <a:pPr algn="just"/>
            <a:r>
              <a:rPr lang="pt-BR" sz="2800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O Centro de Memória do Esporte está autorizado a utilizar, divulgar e publicar, para fins culturais, este depoimento de cunho documental e histórico. É  permitida a </a:t>
            </a:r>
            <a:r>
              <a:rPr lang="pt-BR" sz="2800" dirty="0" smtClean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citação, </a:t>
            </a:r>
            <a:r>
              <a:rPr lang="pt-BR" sz="2800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no todo ou em </a:t>
            </a:r>
            <a:r>
              <a:rPr lang="pt-BR" sz="2800" dirty="0" smtClean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parte,  em qualquer suporte </a:t>
            </a:r>
            <a:r>
              <a:rPr lang="pt-BR" sz="2800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desde </a:t>
            </a:r>
            <a:r>
              <a:rPr lang="pt-BR" sz="2800" dirty="0" smtClean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que </a:t>
            </a:r>
            <a:r>
              <a:rPr lang="pt-BR" sz="2800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a fonte seja mencionada conforme especificação abaixo. </a:t>
            </a:r>
            <a:endParaRPr lang="pt-BR" sz="2800" dirty="0">
              <a:latin typeface="Book Antiqua" pitchFamily="18" charset="0"/>
              <a:cs typeface="Times New Roman" charset="0"/>
            </a:endParaRPr>
          </a:p>
          <a:p>
            <a:pPr algn="just">
              <a:spcBef>
                <a:spcPct val="50000"/>
              </a:spcBef>
            </a:pPr>
            <a:r>
              <a:rPr lang="pt-BR" sz="2800" dirty="0">
                <a:latin typeface="Book Antiqua" pitchFamily="18" charset="0"/>
                <a:cs typeface="Times New Roman" charset="0"/>
              </a:rPr>
              <a:t> </a:t>
            </a:r>
            <a:r>
              <a:rPr lang="pt-BR" sz="2800" dirty="0" smtClean="0">
                <a:latin typeface="Book Antiqua" pitchFamily="18" charset="0"/>
                <a:cs typeface="Times New Roman" charset="0"/>
              </a:rPr>
              <a:t>Exemplo:</a:t>
            </a:r>
            <a:endParaRPr lang="pt-BR" sz="2800" dirty="0">
              <a:latin typeface="Book Antiqua" pitchFamily="18" charset="0"/>
              <a:cs typeface="Times New Roman" charset="0"/>
            </a:endParaRPr>
          </a:p>
          <a:p>
            <a:endParaRPr lang="pt-BR" sz="2800" dirty="0">
              <a:latin typeface="Book Antiqua" pitchFamily="18" charset="0"/>
            </a:endParaRPr>
          </a:p>
          <a:p>
            <a:pPr algn="just"/>
            <a:r>
              <a:rPr lang="pt-BR" sz="2800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 </a:t>
            </a:r>
            <a:r>
              <a:rPr lang="pt-BR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LICHT, Henrique </a:t>
            </a:r>
            <a:r>
              <a:rPr lang="pt-BR" dirty="0" err="1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Felippe</a:t>
            </a:r>
            <a:r>
              <a:rPr lang="pt-BR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 </a:t>
            </a:r>
            <a:r>
              <a:rPr lang="pt-BR" dirty="0" err="1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Bonnet</a:t>
            </a:r>
            <a:r>
              <a:rPr lang="pt-BR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. </a:t>
            </a:r>
            <a:r>
              <a:rPr lang="pt-BR" i="1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Henrique </a:t>
            </a:r>
            <a:r>
              <a:rPr lang="pt-BR" i="1" dirty="0" err="1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Licht</a:t>
            </a:r>
            <a:r>
              <a:rPr lang="pt-BR" i="1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 I (depoimento, 2002).</a:t>
            </a:r>
            <a:r>
              <a:rPr lang="pt-BR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 Porto Alegre: CENTRO DE MEMÓRIA DO ESPORTE - ESEF/UFRGS, 2003.  </a:t>
            </a:r>
            <a:r>
              <a:rPr lang="pt-BR" b="1" dirty="0">
                <a:solidFill>
                  <a:srgbClr val="FFFFFF"/>
                </a:solidFill>
                <a:latin typeface="Book Antiqua" pitchFamily="18" charset="0"/>
                <a:cs typeface="Times New Roman" charset="0"/>
              </a:rPr>
              <a:t> 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457200" y="4648200"/>
            <a:ext cx="80772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ulso">
  <a:themeElements>
    <a:clrScheme name="Pulso 6">
      <a:dk1>
        <a:srgbClr val="000000"/>
      </a:dk1>
      <a:lt1>
        <a:srgbClr val="FFFFFF"/>
      </a:lt1>
      <a:dk2>
        <a:srgbClr val="003300"/>
      </a:dk2>
      <a:lt2>
        <a:srgbClr val="FFCC66"/>
      </a:lt2>
      <a:accent1>
        <a:srgbClr val="CC9900"/>
      </a:accent1>
      <a:accent2>
        <a:srgbClr val="001600"/>
      </a:accent2>
      <a:accent3>
        <a:srgbClr val="AAADAA"/>
      </a:accent3>
      <a:accent4>
        <a:srgbClr val="DADADA"/>
      </a:accent4>
      <a:accent5>
        <a:srgbClr val="E2CAAA"/>
      </a:accent5>
      <a:accent6>
        <a:srgbClr val="001300"/>
      </a:accent6>
      <a:hlink>
        <a:srgbClr val="006600"/>
      </a:hlink>
      <a:folHlink>
        <a:srgbClr val="009999"/>
      </a:folHlink>
    </a:clrScheme>
    <a:fontScheme name="Puls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o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o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o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o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o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o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C:\Arquivos de programas\Microsoft Office\Modelos\Estruturas de apresentação\PULSO.POT</Template>
  <TotalTime>310</TotalTime>
  <Words>533</Words>
  <Application>Microsoft Office PowerPoint</Application>
  <PresentationFormat>Apresentação na tela (4:3)</PresentationFormat>
  <Paragraphs>83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9" baseType="lpstr">
      <vt:lpstr>Times New Roman</vt:lpstr>
      <vt:lpstr>Bookman Old Style</vt:lpstr>
      <vt:lpstr>Courier New</vt:lpstr>
      <vt:lpstr>Arial</vt:lpstr>
      <vt:lpstr>Symbol</vt:lpstr>
      <vt:lpstr>Book Antiqua</vt:lpstr>
      <vt:lpstr>Wingdings</vt:lpstr>
      <vt:lpstr>ＭＳ Ｐゴシック</vt:lpstr>
      <vt:lpstr>Pulso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CEME</dc:creator>
  <cp:lastModifiedBy>Mundialinfo</cp:lastModifiedBy>
  <cp:revision>65</cp:revision>
  <dcterms:created xsi:type="dcterms:W3CDTF">2005-09-29T17:56:02Z</dcterms:created>
  <dcterms:modified xsi:type="dcterms:W3CDTF">2011-08-19T01:17:50Z</dcterms:modified>
</cp:coreProperties>
</file>